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2"/>
  </p:notesMasterIdLst>
  <p:sldIdLst>
    <p:sldId id="275" r:id="rId2"/>
    <p:sldId id="256" r:id="rId3"/>
    <p:sldId id="259" r:id="rId4"/>
    <p:sldId id="285" r:id="rId5"/>
    <p:sldId id="284" r:id="rId6"/>
    <p:sldId id="283" r:id="rId7"/>
    <p:sldId id="282" r:id="rId8"/>
    <p:sldId id="281" r:id="rId9"/>
    <p:sldId id="286" r:id="rId10"/>
    <p:sldId id="257" r:id="rId1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9C94"/>
    <a:srgbClr val="FBA40C"/>
    <a:srgbClr val="F55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/>
    <p:restoredTop sz="80322" autoAdjust="0"/>
  </p:normalViewPr>
  <p:slideViewPr>
    <p:cSldViewPr snapToGrid="0" snapToObjects="1" showGuides="1">
      <p:cViewPr varScale="1">
        <p:scale>
          <a:sx n="74" d="100"/>
          <a:sy n="74" d="100"/>
        </p:scale>
        <p:origin x="73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5D6EFB-CF51-47D8-BB0D-FB735CF78B3C}" type="datetimeFigureOut">
              <a:rPr lang="es-CL" smtClean="0"/>
              <a:t>07-08-2020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03ED29-8B5D-4838-A942-DCEDD6F86741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7275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07-08-2020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32198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07-08-2020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8022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07-08-2020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43941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07-08-2020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8144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07-08-2020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4569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07-08-2020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71359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07-08-2020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7689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07-08-2020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3602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07-08-2020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39954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07-08-2020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87249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07-08-2020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9925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17516-AC4B-8046-B8CE-0D63615B7F1C}" type="datetimeFigureOut">
              <a:rPr lang="es-CL" smtClean="0"/>
              <a:t>07-08-2020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62423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CuadroTexto"/>
          <p:cNvSpPr txBox="1"/>
          <p:nvPr/>
        </p:nvSpPr>
        <p:spPr>
          <a:xfrm>
            <a:off x="2343806" y="375216"/>
            <a:ext cx="77403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Universidad del Desarrollo </a:t>
            </a:r>
          </a:p>
          <a:p>
            <a:r>
              <a:rPr lang="es-CL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Facultad de Medicina</a:t>
            </a:r>
          </a:p>
          <a:p>
            <a:r>
              <a:rPr lang="es-CL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Instituto Nacional del Cáncer</a:t>
            </a:r>
          </a:p>
          <a:p>
            <a:r>
              <a:rPr lang="es-CL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Diplomado de Oncología General</a:t>
            </a:r>
          </a:p>
          <a:p>
            <a:r>
              <a:rPr lang="es-CL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Curso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“Metodología de Investigación”</a:t>
            </a:r>
            <a:endParaRPr lang="es-CL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06585" y="5380775"/>
            <a:ext cx="4369158" cy="1200329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es-CL" sz="2000" dirty="0" smtClean="0"/>
              <a:t>Clase </a:t>
            </a:r>
            <a:r>
              <a:rPr lang="es-CL" sz="2000" dirty="0" smtClean="0"/>
              <a:t>07/08: </a:t>
            </a:r>
            <a:r>
              <a:rPr lang="es-ES_tradnl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chemeClr val="accent1">
                      <a:alpha val="43000"/>
                    </a:schemeClr>
                  </a:outerShdw>
                </a:effectLst>
              </a:rPr>
              <a:t>La investigación científica en el área de la salud y la </a:t>
            </a:r>
            <a:r>
              <a:rPr lang="es-ES_tradnl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chemeClr val="accent1">
                      <a:alpha val="43000"/>
                    </a:schemeClr>
                  </a:outerShdw>
                </a:effectLst>
              </a:rPr>
              <a:t>oncológica</a:t>
            </a:r>
            <a:endParaRPr lang="es-CL" sz="2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chemeClr val="accent1">
                    <a:alpha val="43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0436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1667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3BC4699-FC48-9B42-9188-0439DA4269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4034" y="1809776"/>
            <a:ext cx="9744892" cy="2387600"/>
          </a:xfrm>
        </p:spPr>
        <p:txBody>
          <a:bodyPr anchor="ctr">
            <a:noAutofit/>
          </a:bodyPr>
          <a:lstStyle/>
          <a:p>
            <a:r>
              <a:rPr lang="es-CL" sz="4400" b="1" dirty="0" smtClean="0">
                <a:solidFill>
                  <a:schemeClr val="accent2"/>
                </a:solidFill>
              </a:rPr>
              <a:t>LA </a:t>
            </a:r>
            <a:r>
              <a:rPr lang="es-CL" sz="4400" b="1" dirty="0" smtClean="0">
                <a:solidFill>
                  <a:schemeClr val="accent2"/>
                </a:solidFill>
              </a:rPr>
              <a:t>INVESTIGACIÓN EN SALUD, EL CONTEXTO DE LA PANDEMIA/ENDEMIA DE COVID-19/SARS-COV-2 Y LA ONCOLOGÍA</a:t>
            </a:r>
            <a:r>
              <a:rPr lang="es-CL" altLang="es-CL" sz="4400" b="1" dirty="0">
                <a:effectLst>
                  <a:outerShdw blurRad="50800" dist="50800" dir="5400000" algn="ctr" rotWithShape="0">
                    <a:schemeClr val="accent6">
                      <a:lumMod val="60000"/>
                      <a:lumOff val="40000"/>
                    </a:schemeClr>
                  </a:outerShdw>
                </a:effectLst>
              </a:rPr>
              <a:t/>
            </a:r>
            <a:br>
              <a:rPr lang="es-CL" altLang="es-CL" sz="4400" b="1" dirty="0">
                <a:effectLst>
                  <a:outerShdw blurRad="50800" dist="50800" dir="5400000" algn="ctr" rotWithShape="0">
                    <a:schemeClr val="accent6">
                      <a:lumMod val="60000"/>
                      <a:lumOff val="40000"/>
                    </a:schemeClr>
                  </a:outerShdw>
                </a:effectLst>
              </a:rPr>
            </a:b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B5DE6C95-DDC0-EE45-98D5-8BA64523C3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4034" y="4078741"/>
            <a:ext cx="9744892" cy="1655762"/>
          </a:xfrm>
        </p:spPr>
        <p:txBody>
          <a:bodyPr>
            <a:normAutofit/>
          </a:bodyPr>
          <a:lstStyle/>
          <a:p>
            <a:endParaRPr lang="es-CL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s-CL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“El Elefante en la habitación” o de cómo la </a:t>
            </a:r>
            <a:r>
              <a:rPr lang="es-CL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</a:t>
            </a:r>
            <a:r>
              <a:rPr lang="es-CL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nequidad, los Determinantes Sociales en Salud, las Barreras </a:t>
            </a:r>
            <a:r>
              <a:rPr lang="es-CL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y la Falta de oportunidad, dijeron presente. </a:t>
            </a:r>
            <a:endParaRPr lang="es-CL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8 CuadroTexto"/>
          <p:cNvSpPr txBox="1"/>
          <p:nvPr/>
        </p:nvSpPr>
        <p:spPr>
          <a:xfrm>
            <a:off x="4792980" y="6027106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Psi. Pablo Tapia N.</a:t>
            </a:r>
            <a:endParaRPr lang="es-CL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4350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66597" y="2671863"/>
            <a:ext cx="11411510" cy="3857726"/>
          </a:xfrm>
          <a:noFill/>
        </p:spPr>
        <p:txBody>
          <a:bodyPr>
            <a:noAutofit/>
          </a:bodyPr>
          <a:lstStyle/>
          <a:p>
            <a:r>
              <a:rPr lang="es-CL" sz="2000" dirty="0" smtClean="0"/>
              <a:t>Confines meramente expositivos, que no exhaustivos, podríamos ordenarlas como:</a:t>
            </a:r>
            <a:br>
              <a:rPr lang="es-CL" sz="2000" dirty="0" smtClean="0"/>
            </a:br>
            <a:r>
              <a:rPr lang="es-CL" sz="2000" dirty="0"/>
              <a:t/>
            </a:r>
            <a:br>
              <a:rPr lang="es-CL" sz="2000" dirty="0"/>
            </a:br>
            <a:r>
              <a:rPr lang="es-CL" sz="2000" dirty="0" smtClean="0"/>
              <a:t>1.- </a:t>
            </a:r>
            <a:r>
              <a:rPr lang="es-CL" sz="2000" u="sng" dirty="0" smtClean="0"/>
              <a:t>Básica</a:t>
            </a:r>
            <a:r>
              <a:rPr lang="es-CL" sz="2000" dirty="0" smtClean="0"/>
              <a:t>, de corte biomédico centrada en mecanismos, funciones, estructuras y relaciones por debajo de la complejidad de lo humano.</a:t>
            </a:r>
            <a:br>
              <a:rPr lang="es-CL" sz="2000" dirty="0" smtClean="0"/>
            </a:br>
            <a:r>
              <a:rPr lang="es-CL" sz="2000" dirty="0" smtClean="0"/>
              <a:t/>
            </a:r>
            <a:br>
              <a:rPr lang="es-CL" sz="2000" dirty="0" smtClean="0"/>
            </a:br>
            <a:r>
              <a:rPr lang="es-CL" sz="2000" dirty="0" smtClean="0"/>
              <a:t>2.- </a:t>
            </a:r>
            <a:r>
              <a:rPr lang="es-CL" sz="2000" u="sng" dirty="0" smtClean="0"/>
              <a:t>Clínica</a:t>
            </a:r>
            <a:r>
              <a:rPr lang="es-CL" sz="2000" dirty="0" smtClean="0"/>
              <a:t>, que desde lo humano individual a colectivo se enfoca en la prevención, diagnóstico y tratamiento de la enfermedad sujeto a sujeto.</a:t>
            </a:r>
            <a:br>
              <a:rPr lang="es-CL" sz="2000" dirty="0" smtClean="0"/>
            </a:br>
            <a:r>
              <a:rPr lang="es-CL" sz="2000" dirty="0" smtClean="0"/>
              <a:t/>
            </a:r>
            <a:br>
              <a:rPr lang="es-CL" sz="2000" dirty="0" smtClean="0"/>
            </a:br>
            <a:r>
              <a:rPr lang="es-CL" sz="2000" dirty="0" smtClean="0"/>
              <a:t>3.- </a:t>
            </a:r>
            <a:r>
              <a:rPr lang="es-CL" sz="2000" u="sng" dirty="0" smtClean="0"/>
              <a:t>Epidemiológica</a:t>
            </a:r>
            <a:r>
              <a:rPr lang="es-CL" sz="2000" dirty="0" smtClean="0"/>
              <a:t>, que se centra en las formas de presentación de las enfermedades y sus vectores a nivel poblacional, y las relaciones e interrelaciones entre los sujetos y colectivos con todos ellos, incluyendo incluso al ambiente, la cultura y los ecosistemas.</a:t>
            </a:r>
            <a:br>
              <a:rPr lang="es-CL" sz="2000" dirty="0" smtClean="0"/>
            </a:br>
            <a:r>
              <a:rPr lang="es-CL" sz="2000" dirty="0" smtClean="0"/>
              <a:t/>
            </a:r>
            <a:br>
              <a:rPr lang="es-CL" sz="2000" dirty="0" smtClean="0"/>
            </a:br>
            <a:r>
              <a:rPr lang="es-CL" sz="2000" dirty="0" smtClean="0"/>
              <a:t>4.- </a:t>
            </a:r>
            <a:r>
              <a:rPr lang="es-CL" sz="2000" u="sng" dirty="0" smtClean="0"/>
              <a:t>Psicosocial</a:t>
            </a:r>
            <a:r>
              <a:rPr lang="es-CL" sz="2000" dirty="0" smtClean="0"/>
              <a:t>, centrada en los componentes y relaciones percibidas entre la enfermedad, la salud mental y los contextos sociales, emocionales, ambientales, y político-económicos a la base del malestar y bienestar de los sujetos, las poblaciones y su calidad de vida.</a:t>
            </a:r>
            <a:br>
              <a:rPr lang="es-CL" sz="2000" dirty="0" smtClean="0"/>
            </a:br>
            <a:r>
              <a:rPr lang="es-CL" sz="2000" dirty="0" smtClean="0"/>
              <a:t/>
            </a:r>
            <a:br>
              <a:rPr lang="es-CL" sz="2000" dirty="0" smtClean="0"/>
            </a:br>
            <a:r>
              <a:rPr lang="es-CL" sz="2000" dirty="0" smtClean="0"/>
              <a:t>5.- </a:t>
            </a:r>
            <a:r>
              <a:rPr lang="es-CL" sz="2000" u="sng" dirty="0" smtClean="0"/>
              <a:t>Gestión</a:t>
            </a:r>
            <a:r>
              <a:rPr lang="es-CL" sz="2000" dirty="0" smtClean="0"/>
              <a:t>, centrada en los procesos administrativos, económicos, de estructura y funcionamiento de los sistemas de salud, su dotación de RRHH, y los parámetros de respuesta a las necesidades de la población de cara a la atención en salud.</a:t>
            </a:r>
            <a:endParaRPr lang="es-CL" sz="2000" dirty="0"/>
          </a:p>
        </p:txBody>
      </p:sp>
      <p:sp>
        <p:nvSpPr>
          <p:cNvPr id="5" name="Título 1">
            <a:extLst>
              <a:ext uri="{FF2B5EF4-FFF2-40B4-BE49-F238E27FC236}">
                <a16:creationId xmlns="" xmlns:a16="http://schemas.microsoft.com/office/drawing/2014/main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8340727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4400" b="1" dirty="0" smtClean="0">
                <a:solidFill>
                  <a:schemeClr val="accent2"/>
                </a:solidFill>
              </a:rPr>
              <a:t>Tradiciones de Investigación en Salud</a:t>
            </a:r>
            <a:endParaRPr lang="es-CL" sz="4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615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304" y="1229429"/>
            <a:ext cx="11281893" cy="5132734"/>
          </a:xfrm>
          <a:noFill/>
        </p:spPr>
        <p:txBody>
          <a:bodyPr>
            <a:normAutofit fontScale="90000"/>
          </a:bodyPr>
          <a:lstStyle/>
          <a:p>
            <a:r>
              <a:rPr lang="es-CL" sz="2000" dirty="0" smtClean="0"/>
              <a:t>La aparición del virus </a:t>
            </a:r>
            <a:r>
              <a:rPr lang="es-CL" sz="2000" u="sng" dirty="0" smtClean="0"/>
              <a:t>Sars-Cov-2</a:t>
            </a:r>
            <a:r>
              <a:rPr lang="es-CL" sz="2000" dirty="0" smtClean="0"/>
              <a:t>, se podría parafrasear como la crónica de una muerte anunciada. Teníamos los antecedentes frescos y levísimos de la gripa aviar y la porcina. </a:t>
            </a:r>
            <a:r>
              <a:rPr lang="es-CL" sz="2000" dirty="0" smtClean="0"/>
              <a:t>Algunos más antiguos en la gripe Española y nuestro primer contacto con la influenza. Hasta la peste negra podríamos remontarnos, la lepra o a la peste de Atenas.</a:t>
            </a:r>
            <a:br>
              <a:rPr lang="es-CL" sz="2000" dirty="0" smtClean="0"/>
            </a:br>
            <a:r>
              <a:rPr lang="es-CL" sz="2000" dirty="0" smtClean="0"/>
              <a:t/>
            </a:r>
            <a:br>
              <a:rPr lang="es-CL" sz="2000" dirty="0" smtClean="0"/>
            </a:br>
            <a:r>
              <a:rPr lang="es-CL" sz="2000" dirty="0" smtClean="0"/>
              <a:t>Todos sabíamos que pasaría, anuncios en papers, publicaciones, y en la propia historia de la humanidad y los sistemas de salud sobraban, sin embargo, no hicimos realmente nada para evitarlo.</a:t>
            </a:r>
            <a:br>
              <a:rPr lang="es-CL" sz="2000" dirty="0" smtClean="0"/>
            </a:br>
            <a:r>
              <a:rPr lang="es-CL" sz="2000" dirty="0"/>
              <a:t/>
            </a:r>
            <a:br>
              <a:rPr lang="es-CL" sz="2000" dirty="0"/>
            </a:br>
            <a:r>
              <a:rPr lang="es-CL" sz="2000" dirty="0" smtClean="0"/>
              <a:t>Felizmente la letalidad es baja, aunque no necesariamente la mortalidad acumulada. Sin embargo, y tal como la lepra y la peste negra. El Sars-cov-2 promete hacerse pandémico, y las legítimas esperanzas en una vacuna, son puestas en duda por la propia OMS, de desempeño más bien pobre frente a la epidemia de </a:t>
            </a:r>
            <a:r>
              <a:rPr lang="es-CL" sz="2000" u="sng" dirty="0" smtClean="0"/>
              <a:t>Covid-19</a:t>
            </a:r>
            <a:r>
              <a:rPr lang="es-CL" sz="2000" dirty="0" smtClean="0"/>
              <a:t> </a:t>
            </a:r>
            <a:br>
              <a:rPr lang="es-CL" sz="2000" dirty="0" smtClean="0"/>
            </a:br>
            <a:r>
              <a:rPr lang="es-CL" sz="2000" dirty="0"/>
              <a:t/>
            </a:r>
            <a:br>
              <a:rPr lang="es-CL" sz="2000" dirty="0"/>
            </a:br>
            <a:r>
              <a:rPr lang="es-CL" sz="2000" u="sng" dirty="0" smtClean="0"/>
              <a:t>La pandemia de Covid-19 que provoca el Sars-cov-2 </a:t>
            </a:r>
            <a:r>
              <a:rPr lang="es-CL" sz="2000" dirty="0" smtClean="0"/>
              <a:t>se parece más a la peste negra y la lepra que las visitas de nuestras leves gripes previas, y como ellas, ha llegado para quedarse:</a:t>
            </a:r>
            <a:br>
              <a:rPr lang="es-CL" sz="2000" dirty="0" smtClean="0"/>
            </a:br>
            <a:r>
              <a:rPr lang="es-CL" sz="2000" dirty="0" smtClean="0"/>
              <a:t>* Tiene larga incubación y tránsito,</a:t>
            </a:r>
            <a:br>
              <a:rPr lang="es-CL" sz="2000" dirty="0" smtClean="0"/>
            </a:br>
            <a:r>
              <a:rPr lang="es-CL" sz="2000" dirty="0"/>
              <a:t>*</a:t>
            </a:r>
            <a:r>
              <a:rPr lang="es-CL" sz="2000" dirty="0" smtClean="0"/>
              <a:t> Sobrecarga y satura los sistemas sanitarios, </a:t>
            </a:r>
            <a:br>
              <a:rPr lang="es-CL" sz="2000" dirty="0" smtClean="0"/>
            </a:br>
            <a:r>
              <a:rPr lang="es-CL" sz="2000" dirty="0" smtClean="0"/>
              <a:t>*Supone radicales cambios de hábitos y comportamientos para la población general y la gran mayoría de los profesionales de la salud.</a:t>
            </a:r>
            <a:br>
              <a:rPr lang="es-CL" sz="2000" dirty="0" smtClean="0"/>
            </a:br>
            <a:r>
              <a:rPr lang="es-CL" sz="2000" dirty="0" smtClean="0"/>
              <a:t>* Le pega a los sistemas de salud y sociedades, allí donde más duele y menos hay, con mayor fuerza que otras enfermedades ya usuales  en que obviábamos o lográbamos atenuar en parte la desigualdad y falta de recursos. </a:t>
            </a:r>
            <a:endParaRPr lang="es-CL" sz="2000" dirty="0"/>
          </a:p>
        </p:txBody>
      </p:sp>
      <p:sp>
        <p:nvSpPr>
          <p:cNvPr id="5" name="Título 1">
            <a:extLst>
              <a:ext uri="{FF2B5EF4-FFF2-40B4-BE49-F238E27FC236}">
                <a16:creationId xmlns="" xmlns:a16="http://schemas.microsoft.com/office/drawing/2014/main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8340727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L" sz="4400" b="1" dirty="0" smtClean="0">
                <a:solidFill>
                  <a:schemeClr val="accent2"/>
                </a:solidFill>
              </a:rPr>
              <a:t>El SARS-Cov-2 ¿Endémico? </a:t>
            </a:r>
            <a:r>
              <a:rPr lang="es-CL" sz="4400" b="1" dirty="0">
                <a:solidFill>
                  <a:schemeClr val="accent2"/>
                </a:solidFill>
              </a:rPr>
              <a:t>y</a:t>
            </a:r>
            <a:r>
              <a:rPr lang="es-CL" sz="4400" b="1" dirty="0" smtClean="0">
                <a:solidFill>
                  <a:schemeClr val="accent2"/>
                </a:solidFill>
              </a:rPr>
              <a:t> la</a:t>
            </a:r>
          </a:p>
          <a:p>
            <a:pPr algn="ctr"/>
            <a:r>
              <a:rPr lang="es-CL" sz="4400" b="1" dirty="0" smtClean="0">
                <a:solidFill>
                  <a:schemeClr val="accent2"/>
                </a:solidFill>
              </a:rPr>
              <a:t>Pandemia de Covid-19</a:t>
            </a:r>
            <a:endParaRPr lang="es-CL" sz="4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128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="" xmlns:a16="http://schemas.microsoft.com/office/drawing/2014/main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8340727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4400" b="1" dirty="0" smtClean="0">
                <a:solidFill>
                  <a:schemeClr val="accent2"/>
                </a:solidFill>
              </a:rPr>
              <a:t>Inequidad en Salud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52" y="1339403"/>
            <a:ext cx="6078828" cy="494548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980" y="1339402"/>
            <a:ext cx="6023020" cy="4945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236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="" xmlns:a16="http://schemas.microsoft.com/office/drawing/2014/main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8340727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4400" b="1" dirty="0" smtClean="0">
                <a:solidFill>
                  <a:schemeClr val="accent2"/>
                </a:solidFill>
              </a:rPr>
              <a:t>Determinantes Sociales en Salud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397" y="1252605"/>
            <a:ext cx="6096000" cy="504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54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="" xmlns:a16="http://schemas.microsoft.com/office/drawing/2014/main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8340727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4400" b="1" dirty="0" smtClean="0">
                <a:solidFill>
                  <a:schemeClr val="accent2"/>
                </a:solidFill>
              </a:rPr>
              <a:t>Barreras en Salud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193" y="1509712"/>
            <a:ext cx="7328079" cy="4685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065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="" xmlns:a16="http://schemas.microsoft.com/office/drawing/2014/main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8340727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L" sz="4400" b="1" dirty="0" smtClean="0">
                <a:solidFill>
                  <a:schemeClr val="accent2"/>
                </a:solidFill>
              </a:rPr>
              <a:t>Oportunidad o Falta de oportunidad en Salud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641" y="1442434"/>
            <a:ext cx="10212947" cy="4520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634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329574" y="1326522"/>
            <a:ext cx="11171260" cy="4610637"/>
          </a:xfrm>
          <a:noFill/>
        </p:spPr>
        <p:txBody>
          <a:bodyPr>
            <a:normAutofit fontScale="90000"/>
          </a:bodyPr>
          <a:lstStyle/>
          <a:p>
            <a:r>
              <a:rPr lang="es-CL" sz="2000" b="1" dirty="0" smtClean="0"/>
              <a:t>-</a:t>
            </a:r>
            <a:r>
              <a:rPr lang="es-CL" sz="2000" dirty="0" smtClean="0"/>
              <a:t> La prevención, promoción y alfabetización en Salud, se han hecho más críticas que nunca en la historia de la Salud Pública mundial.</a:t>
            </a:r>
            <a:br>
              <a:rPr lang="es-CL" sz="2000" dirty="0" smtClean="0"/>
            </a:br>
            <a:r>
              <a:rPr lang="es-CL" sz="2000" dirty="0" smtClean="0"/>
              <a:t/>
            </a:r>
            <a:br>
              <a:rPr lang="es-CL" sz="2000" dirty="0" smtClean="0"/>
            </a:br>
            <a:r>
              <a:rPr lang="es-CL" sz="2000" dirty="0" smtClean="0"/>
              <a:t>- Las dudas históricas sobre el modelo de anclaje </a:t>
            </a:r>
            <a:r>
              <a:rPr lang="es-CL" sz="2000" dirty="0" err="1" smtClean="0"/>
              <a:t>hospitalocéntrico</a:t>
            </a:r>
            <a:r>
              <a:rPr lang="es-CL" sz="2000" dirty="0" smtClean="0"/>
              <a:t> versus las redes de Salud distribuida en complejidad y con base en APS han cobrado mayor vigencia que nunca antes, incluyendo las dudas sobre el modelo de negocios y hasta económico en la base de esas articulaciones.</a:t>
            </a:r>
            <a:br>
              <a:rPr lang="es-CL" sz="2000" dirty="0" smtClean="0"/>
            </a:br>
            <a:r>
              <a:rPr lang="es-CL" sz="2000" dirty="0" smtClean="0"/>
              <a:t/>
            </a:r>
            <a:br>
              <a:rPr lang="es-CL" sz="2000" dirty="0" smtClean="0"/>
            </a:br>
            <a:r>
              <a:rPr lang="es-CL" sz="2000" dirty="0" smtClean="0"/>
              <a:t>- La comunicación en riesgo y crisis requiere ser revisada urgentemente, estandarizada con cánones científicos e instalada sobre la bases de la transparencia, credibilidad y simpleza. El primer eslabón de esa cadena de comunicaciones está en la relación profesional sanitario-usuario, desbordando incluso el modelo médico paciencia.</a:t>
            </a:r>
            <a:br>
              <a:rPr lang="es-CL" sz="2000" dirty="0" smtClean="0"/>
            </a:br>
            <a:r>
              <a:rPr lang="es-CL" sz="2000" dirty="0" smtClean="0"/>
              <a:t/>
            </a:r>
            <a:br>
              <a:rPr lang="es-CL" sz="2000" dirty="0" smtClean="0"/>
            </a:br>
            <a:r>
              <a:rPr lang="es-CL" sz="2000" dirty="0" smtClean="0"/>
              <a:t>- La más invisible de las Tradiciones de Investigación en Salud, vista generalmente sólo dentro del campo de la Salud Pública y la Economía de la Salud: La Investigación en Gestión en Salud, se vuelve crítica para actualizar e instalar no sólo una respuesta sanitaria acorde, sino también para anticipar la respuesta sanitaria (de la mano con Políticas Públicas y Sociales ambiental, social y epidemiológicamente responsables) a futuras emergencias: v.g. otras pandemias, la crisis ambiental, la crisis económica ‘post’ covid-19, y el envejecimiento poblacional acelerado dentro de las ya obvias.</a:t>
            </a:r>
            <a:endParaRPr lang="es-CL" sz="2000" dirty="0"/>
          </a:p>
        </p:txBody>
      </p:sp>
      <p:sp>
        <p:nvSpPr>
          <p:cNvPr id="5" name="Título 1">
            <a:extLst>
              <a:ext uri="{FF2B5EF4-FFF2-40B4-BE49-F238E27FC236}">
                <a16:creationId xmlns="" xmlns:a16="http://schemas.microsoft.com/office/drawing/2014/main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8340727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L" sz="4400" b="1" dirty="0" smtClean="0">
                <a:solidFill>
                  <a:schemeClr val="accent2"/>
                </a:solidFill>
              </a:rPr>
              <a:t>Investigar los Problemas del Modelo</a:t>
            </a:r>
            <a:endParaRPr lang="es-CL" sz="4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2909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444</TotalTime>
  <Words>223</Words>
  <Application>Microsoft Office PowerPoint</Application>
  <PresentationFormat>Widescreen</PresentationFormat>
  <Paragraphs>21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PowerPoint Presentation</vt:lpstr>
      <vt:lpstr>LA INVESTIGACIÓN EN SALUD, EL CONTEXTO DE LA PANDEMIA/ENDEMIA DE COVID-19/SARS-COV-2 Y LA ONCOLOGÍA </vt:lpstr>
      <vt:lpstr>Confines meramente expositivos, que no exhaustivos, podríamos ordenarlas como:  1.- Básica, de corte biomédico centrada en mecanismos, funciones, estructuras y relaciones por debajo de la complejidad de lo humano.  2.- Clínica, que desde lo humano individual a colectivo se enfoca en la prevención, diagnóstico y tratamiento de la enfermedad sujeto a sujeto.  3.- Epidemiológica, que se centra en las formas de presentación de las enfermedades y sus vectores a nivel poblacional, y las relaciones e interrelaciones entre los sujetos y colectivos con todos ellos, incluyendo incluso al ambiente, la cultura y los ecosistemas.  4.- Psicosocial, centrada en los componentes y relaciones percibidas entre la enfermedad, la salud mental y los contextos sociales, emocionales, ambientales, y político-económicos a la base del malestar y bienestar de los sujetos, las poblaciones y su calidad de vida.  5.- Gestión, centrada en los procesos administrativos, económicos, de estructura y funcionamiento de los sistemas de salud, su dotación de RRHH, y los parámetros de respuesta a las necesidades de la población de cara a la atención en salud.</vt:lpstr>
      <vt:lpstr>La aparición del virus Sars-Cov-2, se podría parafrasear como la crónica de una muerte anunciada. Teníamos los antecedentes frescos y levísimos de la gripa aviar y la porcina. Algunos más antiguos en la gripe Española y nuestro primer contacto con la influenza. Hasta la peste negra podríamos remontarnos, la lepra o a la peste de Atenas.  Todos sabíamos que pasaría, anuncios en papers, publicaciones, y en la propia historia de la humanidad y los sistemas de salud sobraban, sin embargo, no hicimos realmente nada para evitarlo.  Felizmente la letalidad es baja, aunque no necesariamente la mortalidad acumulada. Sin embargo, y tal como la lepra y la peste negra. El Sars-cov-2 promete hacerse pandémico, y las legítimas esperanzas en una vacuna, son puestas en duda por la propia OMS, de desempeño más bien pobre frente a la epidemia de Covid-19   La pandemia de Covid-19 que provoca el Sars-cov-2 se parece más a la peste negra y la lepra que las visitas de nuestras leves gripes previas, y como ellas, ha llegado para quedarse: * Tiene larga incubación y tránsito, * Sobrecarga y satura los sistemas sanitarios,  *Supone radicales cambios de hábitos y comportamientos para la población general y la gran mayoría de los profesionales de la salud. * Le pega a los sistemas de salud y sociedades, allí donde más duele y menos hay, con mayor fuerza que otras enfermedades ya usuales  en que obviábamos o lográbamos atenuar en parte la desigualdad y falta de recursos. </vt:lpstr>
      <vt:lpstr>PowerPoint Presentation</vt:lpstr>
      <vt:lpstr>PowerPoint Presentation</vt:lpstr>
      <vt:lpstr>PowerPoint Presentation</vt:lpstr>
      <vt:lpstr>PowerPoint Presentation</vt:lpstr>
      <vt:lpstr>- La prevención, promoción y alfabetización en Salud, se han hecho más críticas que nunca en la historia de la Salud Pública mundial.  - Las dudas históricas sobre el modelo de anclaje hospitalocéntrico versus las redes de Salud distribuida en complejidad y con base en APS han cobrado mayor vigencia que nunca antes, incluyendo las dudas sobre el modelo de negocios y hasta económico en la base de esas articulaciones.  - La comunicación en riesgo y crisis requiere ser revisada urgentemente, estandarizada con cánones científicos e instalada sobre la bases de la transparencia, credibilidad y simpleza. El primer eslabón de esa cadena de comunicaciones está en la relación profesional sanitario-usuario, desbordando incluso el modelo médico paciencia.  - La más invisible de las Tradiciones de Investigación en Salud, vista generalmente sólo dentro del campo de la Salud Pública y la Economía de la Salud: La Investigación en Gestión en Salud, se vuelve crítica para actualizar e instalar no sólo una respuesta sanitaria acorde, sino también para anticipar la respuesta sanitaria (de la mano con Políticas Públicas y Sociales ambiental, social y epidemiológicamente responsables) a futuras emergencias: v.g. otras pandemias, la crisis ambiental, la crisis económica ‘post’ covid-19, y el envejecimiento poblacional acelerado dentro de las ya obvias.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Pablo</cp:lastModifiedBy>
  <cp:revision>37</cp:revision>
  <dcterms:created xsi:type="dcterms:W3CDTF">2019-12-09T17:56:59Z</dcterms:created>
  <dcterms:modified xsi:type="dcterms:W3CDTF">2020-08-07T17:41:38Z</dcterms:modified>
</cp:coreProperties>
</file>